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CA6D5-B03D-4794-AEA2-FEAE589A9F8A}" v="2" dt="2023-01-17T18:54:54.816"/>
    <p1510:client id="{51AD62B3-D143-539A-C390-3648BFB59511}" v="9" dt="2023-01-16T15:24:37.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08" d="100"/>
          <a:sy n="108" d="100"/>
        </p:scale>
        <p:origin x="678" y="102"/>
      </p:cViewPr>
      <p:guideLst>
        <p:guide orient="horz" pos="2160"/>
        <p:guide pos="3840"/>
        <p:guide pos="415"/>
        <p:guide pos="27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gut, Marianne" userId="S::n105280@icf.com::75633493-710f-472f-8923-f5d67c423749" providerId="AD" clId="Web-{40DCA6D5-B03D-4794-AEA2-FEAE589A9F8A}"/>
    <pc:docChg chg="modSld">
      <pc:chgData name="Fernagut, Marianne" userId="S::n105280@icf.com::75633493-710f-472f-8923-f5d67c423749" providerId="AD" clId="Web-{40DCA6D5-B03D-4794-AEA2-FEAE589A9F8A}" dt="2023-01-17T18:54:54.816" v="1" actId="20577"/>
      <pc:docMkLst>
        <pc:docMk/>
      </pc:docMkLst>
      <pc:sldChg chg="modSp">
        <pc:chgData name="Fernagut, Marianne" userId="S::n105280@icf.com::75633493-710f-472f-8923-f5d67c423749" providerId="AD" clId="Web-{40DCA6D5-B03D-4794-AEA2-FEAE589A9F8A}" dt="2023-01-17T18:54:54.816" v="1" actId="20577"/>
        <pc:sldMkLst>
          <pc:docMk/>
          <pc:sldMk cId="2670973217" sldId="264"/>
        </pc:sldMkLst>
        <pc:spChg chg="mod">
          <ac:chgData name="Fernagut, Marianne" userId="S::n105280@icf.com::75633493-710f-472f-8923-f5d67c423749" providerId="AD" clId="Web-{40DCA6D5-B03D-4794-AEA2-FEAE589A9F8A}" dt="2023-01-17T18:54:54.816" v="1" actId="20577"/>
          <ac:spMkLst>
            <pc:docMk/>
            <pc:sldMk cId="2670973217" sldId="264"/>
            <ac:spMk id="5" creationId="{E745AEB3-B0F3-1DC0-077A-46F42B4D095F}"/>
          </ac:spMkLst>
        </pc:spChg>
      </pc:sldChg>
    </pc:docChg>
  </pc:docChgLst>
  <pc:docChgLst>
    <pc:chgData name="Bourgeois, Brigitte" userId="S::58648@icf.com::70566595-f6e8-474b-8666-e4bb103320a6" providerId="AD" clId="Web-{EE85E366-E7C3-1DDF-254D-6899D365259B}"/>
    <pc:docChg chg="modSld">
      <pc:chgData name="Bourgeois, Brigitte" userId="S::58648@icf.com::70566595-f6e8-474b-8666-e4bb103320a6" providerId="AD" clId="Web-{EE85E366-E7C3-1DDF-254D-6899D365259B}" dt="2023-01-13T15:27:35.604" v="1"/>
      <pc:docMkLst>
        <pc:docMk/>
      </pc:docMkLst>
      <pc:sldChg chg="modSp">
        <pc:chgData name="Bourgeois, Brigitte" userId="S::58648@icf.com::70566595-f6e8-474b-8666-e4bb103320a6" providerId="AD" clId="Web-{EE85E366-E7C3-1DDF-254D-6899D365259B}" dt="2023-01-13T15:27:35.604" v="1"/>
        <pc:sldMkLst>
          <pc:docMk/>
          <pc:sldMk cId="3116270145" sldId="265"/>
        </pc:sldMkLst>
        <pc:picChg chg="mod">
          <ac:chgData name="Bourgeois, Brigitte" userId="S::58648@icf.com::70566595-f6e8-474b-8666-e4bb103320a6" providerId="AD" clId="Web-{EE85E366-E7C3-1DDF-254D-6899D365259B}" dt="2023-01-13T15:27:25.432" v="0"/>
          <ac:picMkLst>
            <pc:docMk/>
            <pc:sldMk cId="3116270145" sldId="265"/>
            <ac:picMk id="6" creationId="{1D2BDA95-EE4D-5F6C-99AE-261BCD781F5E}"/>
          </ac:picMkLst>
        </pc:picChg>
        <pc:picChg chg="mod">
          <ac:chgData name="Bourgeois, Brigitte" userId="S::58648@icf.com::70566595-f6e8-474b-8666-e4bb103320a6" providerId="AD" clId="Web-{EE85E366-E7C3-1DDF-254D-6899D365259B}" dt="2023-01-13T15:27:35.604" v="1"/>
          <ac:picMkLst>
            <pc:docMk/>
            <pc:sldMk cId="3116270145" sldId="265"/>
            <ac:picMk id="8" creationId="{4F574BE5-2B51-5BF8-7857-F5B541FAEAE1}"/>
          </ac:picMkLst>
        </pc:picChg>
      </pc:sldChg>
    </pc:docChg>
  </pc:docChgLst>
  <pc:docChgLst>
    <pc:chgData name="Bourgeois, Brigitte" userId="70566595-f6e8-474b-8666-e4bb103320a6" providerId="ADAL" clId="{AEFD93D2-929E-FA48-9D88-74CE0DB339CA}"/>
    <pc:docChg chg="modSld">
      <pc:chgData name="Bourgeois, Brigitte" userId="70566595-f6e8-474b-8666-e4bb103320a6" providerId="ADAL" clId="{AEFD93D2-929E-FA48-9D88-74CE0DB339CA}" dt="2023-01-16T16:12:42.284" v="6" actId="14100"/>
      <pc:docMkLst>
        <pc:docMk/>
      </pc:docMkLst>
      <pc:sldChg chg="modSp mod">
        <pc:chgData name="Bourgeois, Brigitte" userId="70566595-f6e8-474b-8666-e4bb103320a6" providerId="ADAL" clId="{AEFD93D2-929E-FA48-9D88-74CE0DB339CA}" dt="2023-01-16T16:12:42.284" v="6" actId="14100"/>
        <pc:sldMkLst>
          <pc:docMk/>
          <pc:sldMk cId="1184158353" sldId="257"/>
        </pc:sldMkLst>
        <pc:spChg chg="mod">
          <ac:chgData name="Bourgeois, Brigitte" userId="70566595-f6e8-474b-8666-e4bb103320a6" providerId="ADAL" clId="{AEFD93D2-929E-FA48-9D88-74CE0DB339CA}" dt="2023-01-16T16:12:42.284" v="6" actId="14100"/>
          <ac:spMkLst>
            <pc:docMk/>
            <pc:sldMk cId="1184158353" sldId="257"/>
            <ac:spMk id="17" creationId="{FA69BAD9-E04D-C5B8-1F7E-539754A075AE}"/>
          </ac:spMkLst>
        </pc:spChg>
      </pc:sldChg>
      <pc:sldChg chg="modSp mod">
        <pc:chgData name="Bourgeois, Brigitte" userId="70566595-f6e8-474b-8666-e4bb103320a6" providerId="ADAL" clId="{AEFD93D2-929E-FA48-9D88-74CE0DB339CA}" dt="2023-01-16T15:25:23.125" v="5" actId="14826"/>
        <pc:sldMkLst>
          <pc:docMk/>
          <pc:sldMk cId="3116270145" sldId="265"/>
        </pc:sldMkLst>
        <pc:picChg chg="mod">
          <ac:chgData name="Bourgeois, Brigitte" userId="70566595-f6e8-474b-8666-e4bb103320a6" providerId="ADAL" clId="{AEFD93D2-929E-FA48-9D88-74CE0DB339CA}" dt="2023-01-16T15:25:08.614" v="3" actId="14826"/>
          <ac:picMkLst>
            <pc:docMk/>
            <pc:sldMk cId="3116270145" sldId="265"/>
            <ac:picMk id="6" creationId="{1D2BDA95-EE4D-5F6C-99AE-261BCD781F5E}"/>
          </ac:picMkLst>
        </pc:picChg>
        <pc:picChg chg="mod">
          <ac:chgData name="Bourgeois, Brigitte" userId="70566595-f6e8-474b-8666-e4bb103320a6" providerId="ADAL" clId="{AEFD93D2-929E-FA48-9D88-74CE0DB339CA}" dt="2023-01-16T15:25:23.125" v="5" actId="14826"/>
          <ac:picMkLst>
            <pc:docMk/>
            <pc:sldMk cId="3116270145" sldId="265"/>
            <ac:picMk id="8" creationId="{4F574BE5-2B51-5BF8-7857-F5B541FAEAE1}"/>
          </ac:picMkLst>
        </pc:picChg>
      </pc:sldChg>
    </pc:docChg>
  </pc:docChgLst>
  <pc:docChgLst>
    <pc:chgData name="Bourgeois, Brigitte" userId="S::58648@icf.com::70566595-f6e8-474b-8666-e4bb103320a6" providerId="AD" clId="Web-{51AD62B3-D143-539A-C390-3648BFB59511}"/>
    <pc:docChg chg="modSld">
      <pc:chgData name="Bourgeois, Brigitte" userId="S::58648@icf.com::70566595-f6e8-474b-8666-e4bb103320a6" providerId="AD" clId="Web-{51AD62B3-D143-539A-C390-3648BFB59511}" dt="2023-01-16T15:24:35.110" v="3"/>
      <pc:docMkLst>
        <pc:docMk/>
      </pc:docMkLst>
      <pc:sldChg chg="addSp delSp">
        <pc:chgData name="Bourgeois, Brigitte" userId="S::58648@icf.com::70566595-f6e8-474b-8666-e4bb103320a6" providerId="AD" clId="Web-{51AD62B3-D143-539A-C390-3648BFB59511}" dt="2023-01-16T15:24:35.110" v="3"/>
        <pc:sldMkLst>
          <pc:docMk/>
          <pc:sldMk cId="3116270145" sldId="265"/>
        </pc:sldMkLst>
        <pc:inkChg chg="add del">
          <ac:chgData name="Bourgeois, Brigitte" userId="S::58648@icf.com::70566595-f6e8-474b-8666-e4bb103320a6" providerId="AD" clId="Web-{51AD62B3-D143-539A-C390-3648BFB59511}" dt="2023-01-16T15:24:31.078" v="1"/>
          <ac:inkMkLst>
            <pc:docMk/>
            <pc:sldMk cId="3116270145" sldId="265"/>
            <ac:inkMk id="4" creationId="{0BA6E4E5-3C85-72BF-87FC-CA2DD00D4BD6}"/>
          </ac:inkMkLst>
        </pc:inkChg>
        <pc:inkChg chg="add del">
          <ac:chgData name="Bourgeois, Brigitte" userId="S::58648@icf.com::70566595-f6e8-474b-8666-e4bb103320a6" providerId="AD" clId="Web-{51AD62B3-D143-539A-C390-3648BFB59511}" dt="2023-01-16T15:24:35.110" v="3"/>
          <ac:inkMkLst>
            <pc:docMk/>
            <pc:sldMk cId="3116270145" sldId="265"/>
            <ac:inkMk id="7" creationId="{1D78A85D-2292-265B-9346-02148AD40135}"/>
          </ac:inkMkLst>
        </pc:ink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nl-NL" sz="1800" dirty="0">
                <a:solidFill>
                  <a:schemeClr val="bg1"/>
                </a:solidFill>
              </a:rPr>
              <a:t>Informatie voor scholen en leerkrachten </a:t>
            </a:r>
            <a:endParaRPr lang="en-GB" sz="1800" dirty="0">
              <a:solidFill>
                <a:schemeClr val="bg1"/>
              </a:solidFill>
            </a:endParaRP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nl-NL" sz="2800" b="1" dirty="0">
                <a:solidFill>
                  <a:schemeClr val="bg1"/>
                </a:solidFill>
                <a:cs typeface="Arial" panose="020B0604020202020204" pitchFamily="34" charset="0"/>
              </a:rPr>
              <a:t>De rol van de EU bij humanitaire hulpoperaties </a:t>
            </a:r>
            <a:endParaRPr lang="fr-FR" sz="2800" dirty="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658814" y="1675248"/>
            <a:ext cx="5437186"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dirty="0">
                <a:latin typeface="Calibri Light" panose="020F0302020204030204" pitchFamily="34" charset="0"/>
                <a:cs typeface="Calibri Light" panose="020F0302020204030204" pitchFamily="34" charset="0"/>
              </a:rPr>
            </a:br>
            <a:r>
              <a:rPr lang="nl-NL" sz="2000" dirty="0">
                <a:latin typeface="Calibri Light" panose="020F0302020204030204" pitchFamily="34" charset="0"/>
                <a:cs typeface="Calibri Light" panose="020F0302020204030204" pitchFamily="34" charset="0"/>
              </a:rPr>
              <a:t>Deel onze materialen via uw sociale-mediakanalen of in uw nieuwsbrief. Druk de posters af en hang ze op. U kunt uw studenten ook in de klas over de videowedstrijd vertellen. Voel u vrij om de materialen aan uw behoeften aan te passen. </a:t>
            </a:r>
          </a:p>
          <a:p>
            <a:r>
              <a:rPr lang="nl-NL" sz="2000" dirty="0">
                <a:latin typeface="Calibri Light" panose="020F0302020204030204" pitchFamily="34" charset="0"/>
                <a:cs typeface="Calibri Light" panose="020F0302020204030204" pitchFamily="34" charset="0"/>
              </a:rPr>
              <a:t> </a:t>
            </a:r>
          </a:p>
          <a:p>
            <a:r>
              <a:rPr lang="nl-NL" sz="2000" b="1" dirty="0">
                <a:latin typeface="Calibri Light" panose="020F0302020204030204" pitchFamily="34" charset="0"/>
                <a:cs typeface="Calibri Light" panose="020F0302020204030204" pitchFamily="34" charset="0"/>
              </a:rPr>
              <a:t>Onze materialen:</a:t>
            </a:r>
          </a:p>
          <a:p>
            <a:r>
              <a:rPr lang="nl-NL" sz="2000" dirty="0">
                <a:latin typeface="Calibri Light" panose="020F0302020204030204" pitchFamily="34" charset="0"/>
                <a:cs typeface="Calibri Light" panose="020F0302020204030204" pitchFamily="34" charset="0"/>
              </a:rPr>
              <a:t>  </a:t>
            </a:r>
          </a:p>
          <a:p>
            <a:pPr marL="342900" indent="-342900">
              <a:buFont typeface="Arial" panose="020B0604020202020204" pitchFamily="34" charset="0"/>
              <a:buChar char="•"/>
            </a:pPr>
            <a:r>
              <a:rPr lang="nl-NL" sz="2000" dirty="0">
                <a:latin typeface="Calibri Light" panose="020F0302020204030204" pitchFamily="34" charset="0"/>
                <a:cs typeface="Calibri Light" panose="020F0302020204030204" pitchFamily="34" charset="0"/>
              </a:rPr>
              <a:t>banner over de videowedstrijd  </a:t>
            </a:r>
          </a:p>
          <a:p>
            <a:pPr marL="342900" indent="-342900">
              <a:buFont typeface="Arial" panose="020B0604020202020204" pitchFamily="34" charset="0"/>
              <a:buChar char="•"/>
            </a:pPr>
            <a:r>
              <a:rPr lang="nl-NL" sz="2000" dirty="0">
                <a:latin typeface="Calibri Light" panose="020F0302020204030204" pitchFamily="34" charset="0"/>
                <a:cs typeface="Calibri Light" panose="020F0302020204030204" pitchFamily="34" charset="0"/>
              </a:rPr>
              <a:t>poster over de videowedstrijd  </a:t>
            </a:r>
          </a:p>
          <a:p>
            <a:pPr marL="342900" indent="-342900">
              <a:buFont typeface="Arial" panose="020B0604020202020204" pitchFamily="34" charset="0"/>
              <a:buChar char="•"/>
            </a:pPr>
            <a:r>
              <a:rPr lang="nl-NL" sz="2000" dirty="0">
                <a:latin typeface="Calibri Light" panose="020F0302020204030204" pitchFamily="34" charset="0"/>
                <a:cs typeface="Calibri Light" panose="020F0302020204030204" pitchFamily="34" charset="0"/>
              </a:rPr>
              <a:t>kant-en-klare social-media-posts met afbeeldingen in verschillende formaten. </a:t>
            </a:r>
          </a:p>
          <a:p>
            <a:r>
              <a:rPr lang="nl-NL" sz="2000" dirty="0">
                <a:latin typeface="Calibri Light" panose="020F0302020204030204" pitchFamily="34" charset="0"/>
                <a:cs typeface="Calibri Light" panose="020F0302020204030204" pitchFamily="34" charset="0"/>
              </a:rPr>
              <a:t> </a:t>
            </a:r>
          </a:p>
          <a:p>
            <a:r>
              <a:rPr lang="nl-NL" sz="2000" dirty="0">
                <a:latin typeface="Calibri Light" panose="020F0302020204030204" pitchFamily="34" charset="0"/>
                <a:cs typeface="Calibri Light" panose="020F0302020204030204" pitchFamily="34" charset="0"/>
              </a:rPr>
              <a:t>Deze materialen zijn te downloaden vanuit de toolkit. </a:t>
            </a:r>
            <a:endParaRPr lang="en-GB" sz="2000"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204733" y="597404"/>
            <a:ext cx="757972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7. Help ons de campagne te verspreiden</a:t>
            </a:r>
            <a:endParaRPr lang="en-GB" sz="3500" b="1" dirty="0">
              <a:solidFill>
                <a:srgbClr val="FFFFFF"/>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464109" y="692756"/>
            <a:ext cx="609600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b="1" dirty="0">
                <a:solidFill>
                  <a:srgbClr val="FFFFFF"/>
                </a:solidFill>
                <a:latin typeface="Calibri" panose="020F0502020204030204" pitchFamily="34" charset="0"/>
                <a:cs typeface="Calibri" panose="020F0502020204030204" pitchFamily="34" charset="0"/>
              </a:rPr>
              <a:t>Meer </a:t>
            </a:r>
            <a:r>
              <a:rPr lang="en-GB" sz="3000" b="1" dirty="0" err="1">
                <a:solidFill>
                  <a:srgbClr val="FFFFFF"/>
                </a:solidFill>
                <a:latin typeface="Calibri" panose="020F0502020204030204" pitchFamily="34" charset="0"/>
                <a:cs typeface="Calibri" panose="020F0502020204030204" pitchFamily="34" charset="0"/>
              </a:rPr>
              <a:t>informatie</a:t>
            </a:r>
            <a:r>
              <a:rPr lang="en-GB" sz="3000" b="1" dirty="0">
                <a:solidFill>
                  <a:srgbClr val="FFFFFF"/>
                </a:solidFill>
                <a:latin typeface="Calibri" panose="020F0502020204030204" pitchFamily="34" charset="0"/>
                <a:cs typeface="Calibri" panose="020F0502020204030204" pitchFamily="34" charset="0"/>
              </a:rPr>
              <a:t> </a:t>
            </a:r>
          </a:p>
          <a:p>
            <a:r>
              <a:rPr lang="en-GB" sz="3000" b="1" dirty="0">
                <a:solidFill>
                  <a:srgbClr val="FFFFFF"/>
                </a:solidFill>
                <a:latin typeface="Calibri" panose="020F0502020204030204" pitchFamily="34" charset="0"/>
                <a:cs typeface="Calibri" panose="020F0502020204030204" pitchFamily="34" charset="0"/>
              </a:rPr>
              <a:t> </a:t>
            </a:r>
          </a:p>
          <a:p>
            <a:r>
              <a:rPr lang="en-GB" sz="3000" b="1" dirty="0" err="1">
                <a:solidFill>
                  <a:srgbClr val="FFFFFF"/>
                </a:solidFill>
                <a:latin typeface="Calibri" panose="020F0502020204030204" pitchFamily="34" charset="0"/>
                <a:cs typeface="Calibri" panose="020F0502020204030204" pitchFamily="34" charset="0"/>
              </a:rPr>
              <a:t>Bekijk</a:t>
            </a:r>
            <a:r>
              <a:rPr lang="en-GB" sz="3000" b="1" dirty="0">
                <a:solidFill>
                  <a:srgbClr val="FFFFFF"/>
                </a:solidFill>
                <a:latin typeface="Calibri" panose="020F0502020204030204" pitchFamily="34" charset="0"/>
                <a:cs typeface="Calibri" panose="020F0502020204030204" pitchFamily="34" charset="0"/>
              </a:rPr>
              <a:t> de website van DG ECHO: </a:t>
            </a:r>
          </a:p>
          <a:p>
            <a:r>
              <a:rPr lang="en-GB" sz="3000" b="1" dirty="0">
                <a:solidFill>
                  <a:srgbClr val="FFFFFF"/>
                </a:solidFill>
                <a:latin typeface="Calibri" panose="020F0502020204030204" pitchFamily="34" charset="0"/>
                <a:cs typeface="Calibri" panose="020F0502020204030204" pitchFamily="34" charset="0"/>
              </a:rPr>
              <a:t>https://civil-protection-humanitarian-aid.ec.europa.eu/  </a:t>
            </a:r>
          </a:p>
          <a:p>
            <a:r>
              <a:rPr lang="en-GB" sz="3000" b="1" dirty="0">
                <a:solidFill>
                  <a:srgbClr val="FFFFFF"/>
                </a:solidFill>
                <a:latin typeface="Calibri" panose="020F0502020204030204" pitchFamily="34" charset="0"/>
                <a:cs typeface="Calibri" panose="020F0502020204030204" pitchFamily="34" charset="0"/>
              </a:rPr>
              <a:t> </a:t>
            </a:r>
          </a:p>
          <a:p>
            <a:r>
              <a:rPr lang="en-GB" sz="3000" b="1" dirty="0" err="1">
                <a:solidFill>
                  <a:srgbClr val="FFFFFF"/>
                </a:solidFill>
                <a:latin typeface="Calibri" panose="020F0502020204030204" pitchFamily="34" charset="0"/>
                <a:cs typeface="Calibri" panose="020F0502020204030204" pitchFamily="34" charset="0"/>
              </a:rPr>
              <a:t>Volg</a:t>
            </a:r>
            <a:r>
              <a:rPr lang="en-GB" sz="3000" b="1" dirty="0">
                <a:solidFill>
                  <a:srgbClr val="FFFFFF"/>
                </a:solidFill>
                <a:latin typeface="Calibri" panose="020F0502020204030204" pitchFamily="34" charset="0"/>
                <a:cs typeface="Calibri" panose="020F0502020204030204" pitchFamily="34" charset="0"/>
              </a:rPr>
              <a:t> DG ECHO:  </a:t>
            </a:r>
          </a:p>
          <a:p>
            <a:r>
              <a:rPr lang="en-GB" sz="3000" b="1" dirty="0">
                <a:solidFill>
                  <a:srgbClr val="FFFFFF"/>
                </a:solidFill>
                <a:latin typeface="Calibri" panose="020F0502020204030204" pitchFamily="34" charset="0"/>
                <a:cs typeface="Calibri" panose="020F0502020204030204" pitchFamily="34" charset="0"/>
              </a:rPr>
              <a:t> </a:t>
            </a:r>
          </a:p>
          <a:p>
            <a:r>
              <a:rPr lang="en-GB" sz="3000" b="1" dirty="0">
                <a:solidFill>
                  <a:srgbClr val="FFFFFF"/>
                </a:solidFill>
                <a:latin typeface="Calibri" panose="020F0502020204030204" pitchFamily="34" charset="0"/>
                <a:cs typeface="Calibri" panose="020F0502020204030204" pitchFamily="34" charset="0"/>
              </a:rPr>
              <a:t>Facebook @ec.humanitarian.aid   </a:t>
            </a:r>
          </a:p>
          <a:p>
            <a:r>
              <a:rPr lang="en-GB" sz="3000" b="1" dirty="0">
                <a:solidFill>
                  <a:srgbClr val="FFFFFF"/>
                </a:solidFill>
                <a:latin typeface="Calibri" panose="020F0502020204030204" pitchFamily="34" charset="0"/>
                <a:cs typeface="Calibri" panose="020F0502020204030204" pitchFamily="34" charset="0"/>
              </a:rPr>
              <a:t>Twitter @eu_echo   </a:t>
            </a:r>
          </a:p>
          <a:p>
            <a:r>
              <a:rPr lang="en-GB" sz="3000" b="1" dirty="0">
                <a:solidFill>
                  <a:srgbClr val="FFFFFF"/>
                </a:solidFill>
                <a:latin typeface="Calibri" panose="020F0502020204030204" pitchFamily="34" charset="0"/>
                <a:cs typeface="Calibri" panose="020F0502020204030204" pitchFamily="34" charset="0"/>
              </a:rPr>
              <a:t>Instagram: @eu_echo  </a:t>
            </a:r>
          </a:p>
          <a:p>
            <a:r>
              <a:rPr lang="en-GB" sz="3000" b="1" dirty="0">
                <a:solidFill>
                  <a:srgbClr val="FFFFFF"/>
                </a:solidFill>
                <a:latin typeface="Calibri" panose="020F0502020204030204" pitchFamily="34" charset="0"/>
                <a:cs typeface="Calibri" panose="020F0502020204030204" pitchFamily="34" charset="0"/>
              </a:rPr>
              <a:t>#EducationNoMatterWhat  </a:t>
            </a:r>
            <a:endParaRPr lang="en-GB" sz="25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71725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err="1">
                <a:solidFill>
                  <a:srgbClr val="FFFFFF"/>
                </a:solidFill>
              </a:rPr>
              <a:t>Inhoud</a:t>
            </a:r>
            <a:endParaRPr lang="en-GB" sz="4800" dirty="0"/>
          </a:p>
        </p:txBody>
      </p:sp>
      <p:sp>
        <p:nvSpPr>
          <p:cNvPr id="8" name="Rectangle 7">
            <a:extLst>
              <a:ext uri="{FF2B5EF4-FFF2-40B4-BE49-F238E27FC236}">
                <a16:creationId xmlns:a16="http://schemas.microsoft.com/office/drawing/2014/main" id="{783FB882-753D-411E-5684-490A80950908}"/>
              </a:ext>
            </a:extLst>
          </p:cNvPr>
          <p:cNvSpPr/>
          <p:nvPr/>
        </p:nvSpPr>
        <p:spPr>
          <a:xfrm>
            <a:off x="657725" y="1989221"/>
            <a:ext cx="5867361"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6" y="2630905"/>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31376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5" y="3946357"/>
            <a:ext cx="8964143"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6" y="4604083"/>
            <a:ext cx="7403198"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5" y="5277852"/>
            <a:ext cx="71723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6" y="5919536"/>
            <a:ext cx="4988471"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31919" y="1989221"/>
            <a:ext cx="8964144"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rPr>
              <a:t>1. Education, No Matter What: </a:t>
            </a:r>
            <a:r>
              <a:rPr lang="en-GB" sz="2400" dirty="0" err="1">
                <a:solidFill>
                  <a:schemeClr val="bg1"/>
                </a:solidFill>
              </a:rPr>
              <a:t>een</a:t>
            </a:r>
            <a:r>
              <a:rPr lang="en-GB" sz="2400" dirty="0">
                <a:solidFill>
                  <a:schemeClr val="bg1"/>
                </a:solidFill>
              </a:rPr>
              <a:t> </a:t>
            </a:r>
            <a:r>
              <a:rPr lang="en-GB" sz="2400" dirty="0" err="1">
                <a:solidFill>
                  <a:schemeClr val="bg1"/>
                </a:solidFill>
              </a:rPr>
              <a:t>uitnodiging</a:t>
            </a:r>
            <a:br>
              <a:rPr lang="en-GB" sz="2400" dirty="0">
                <a:solidFill>
                  <a:schemeClr val="bg1"/>
                </a:solidFill>
              </a:rPr>
            </a:br>
            <a:br>
              <a:rPr lang="en-GB" sz="2400" dirty="0">
                <a:solidFill>
                  <a:schemeClr val="bg1"/>
                </a:solidFill>
              </a:rPr>
            </a:br>
            <a:r>
              <a:rPr lang="nl-NL" sz="2400" dirty="0">
                <a:solidFill>
                  <a:schemeClr val="bg1"/>
                </a:solidFill>
              </a:rPr>
              <a:t>2. Waar gaat de campagne over? </a:t>
            </a:r>
            <a:br>
              <a:rPr lang="en-GB" sz="2400" dirty="0">
                <a:solidFill>
                  <a:schemeClr val="bg1"/>
                </a:solidFill>
              </a:rPr>
            </a:br>
            <a:br>
              <a:rPr lang="en-GB" sz="2400" dirty="0">
                <a:solidFill>
                  <a:schemeClr val="bg1"/>
                </a:solidFill>
              </a:rPr>
            </a:br>
            <a:r>
              <a:rPr lang="nl-NL" sz="2400" dirty="0">
                <a:solidFill>
                  <a:schemeClr val="bg1"/>
                </a:solidFill>
              </a:rPr>
              <a:t>3. Wie zit er achter de campagne? </a:t>
            </a:r>
            <a:br>
              <a:rPr lang="en-GB" sz="2400" dirty="0">
                <a:solidFill>
                  <a:schemeClr val="bg1"/>
                </a:solidFill>
              </a:rPr>
            </a:br>
            <a:br>
              <a:rPr lang="en-GB" sz="2400" dirty="0">
                <a:solidFill>
                  <a:schemeClr val="bg1"/>
                </a:solidFill>
              </a:rPr>
            </a:br>
            <a:r>
              <a:rPr lang="nl-NL" sz="2400" dirty="0">
                <a:solidFill>
                  <a:schemeClr val="bg1"/>
                </a:solidFill>
              </a:rPr>
              <a:t>4. Hoe ondersteunt de EU onderwijs in het kader van humanitaire hulp?</a:t>
            </a:r>
            <a:br>
              <a:rPr lang="en-GB" sz="2400" dirty="0">
                <a:solidFill>
                  <a:schemeClr val="bg1"/>
                </a:solidFill>
              </a:rPr>
            </a:br>
            <a:br>
              <a:rPr lang="en-GB" sz="2400" dirty="0">
                <a:solidFill>
                  <a:schemeClr val="bg1"/>
                </a:solidFill>
              </a:rPr>
            </a:br>
            <a:r>
              <a:rPr lang="nl-NL" sz="2400" dirty="0">
                <a:solidFill>
                  <a:schemeClr val="bg1"/>
                </a:solidFill>
              </a:rPr>
              <a:t>5. Hoe kunnen leerkrachten deelnemen aan de campagne?</a:t>
            </a:r>
            <a:br>
              <a:rPr lang="en-GB" sz="2400" dirty="0">
                <a:solidFill>
                  <a:schemeClr val="bg1"/>
                </a:solidFill>
              </a:rPr>
            </a:br>
            <a:br>
              <a:rPr lang="en-GB" sz="2400" dirty="0">
                <a:solidFill>
                  <a:schemeClr val="bg1"/>
                </a:solidFill>
              </a:rPr>
            </a:br>
            <a:r>
              <a:rPr lang="nl-NL" sz="2400" dirty="0">
                <a:solidFill>
                  <a:schemeClr val="bg1"/>
                </a:solidFill>
              </a:rPr>
              <a:t>6. Hoe kunnen studenten deelnemen aan de campagne?</a:t>
            </a:r>
            <a:br>
              <a:rPr lang="en-GB" sz="2400" dirty="0">
                <a:solidFill>
                  <a:schemeClr val="bg1"/>
                </a:solidFill>
              </a:rPr>
            </a:br>
            <a:br>
              <a:rPr lang="en-GB" sz="2400" dirty="0">
                <a:solidFill>
                  <a:schemeClr val="bg1"/>
                </a:solidFill>
              </a:rPr>
            </a:br>
            <a:r>
              <a:rPr lang="nl-NL" sz="2400" dirty="0">
                <a:solidFill>
                  <a:schemeClr val="bg1"/>
                </a:solidFill>
              </a:rPr>
              <a:t>7. Help ons de campagne te verspreiden</a:t>
            </a:r>
            <a:br>
              <a:rPr lang="en-GB" dirty="0">
                <a:solidFill>
                  <a:schemeClr val="bg1"/>
                </a:solidFill>
              </a:rPr>
            </a:br>
            <a:endParaRPr lang="en-GB" dirty="0">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dirty="0">
                <a:solidFill>
                  <a:srgbClr val="FFFFFF"/>
                </a:solidFill>
                <a:latin typeface="Calibri" panose="020F0502020204030204" pitchFamily="34" charset="0"/>
                <a:cs typeface="Calibri" panose="020F0502020204030204" pitchFamily="34" charset="0"/>
              </a:rPr>
              <a:t>1. Education, No Matter What: </a:t>
            </a:r>
            <a:r>
              <a:rPr lang="en-GB" sz="3500" b="1" dirty="0" err="1">
                <a:solidFill>
                  <a:srgbClr val="FFFFFF"/>
                </a:solidFill>
                <a:latin typeface="Calibri" panose="020F0502020204030204" pitchFamily="34" charset="0"/>
                <a:cs typeface="Calibri" panose="020F0502020204030204" pitchFamily="34" charset="0"/>
              </a:rPr>
              <a:t>een</a:t>
            </a:r>
            <a:r>
              <a:rPr lang="en-GB" sz="3500" b="1" dirty="0">
                <a:solidFill>
                  <a:srgbClr val="FFFFFF"/>
                </a:solidFill>
                <a:latin typeface="Calibri" panose="020F0502020204030204" pitchFamily="34" charset="0"/>
                <a:cs typeface="Calibri" panose="020F0502020204030204" pitchFamily="34" charset="0"/>
              </a:rPr>
              <a:t> </a:t>
            </a:r>
            <a:r>
              <a:rPr lang="en-GB" sz="3500" b="1" dirty="0" err="1">
                <a:solidFill>
                  <a:srgbClr val="FFFFFF"/>
                </a:solidFill>
                <a:latin typeface="Calibri" panose="020F0502020204030204" pitchFamily="34" charset="0"/>
                <a:cs typeface="Calibri" panose="020F0502020204030204" pitchFamily="34" charset="0"/>
              </a:rPr>
              <a:t>uitnodiging</a:t>
            </a:r>
            <a:endParaRPr lang="en-GB" sz="3500" b="1"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2301485"/>
            <a:ext cx="772427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effectLst/>
                <a:latin typeface="+mn-lt"/>
              </a:rPr>
              <a:t>De EU benadert studenten om de impact en het belang van onderwijs in crisissituaties beter onder de aandacht te brengen. </a:t>
            </a:r>
          </a:p>
          <a:p>
            <a:endParaRPr lang="nl-NL" sz="1800" dirty="0">
              <a:effectLst/>
              <a:latin typeface="+mn-lt"/>
            </a:endParaRPr>
          </a:p>
          <a:p>
            <a:r>
              <a:rPr lang="nl-NL" sz="1800" dirty="0">
                <a:effectLst/>
                <a:latin typeface="+mn-lt"/>
              </a:rPr>
              <a:t> </a:t>
            </a:r>
          </a:p>
          <a:p>
            <a:r>
              <a:rPr lang="nl-NL" sz="1800" dirty="0">
                <a:effectLst/>
                <a:latin typeface="+mn-lt"/>
              </a:rPr>
              <a:t>Als professor heeft u de unieke kans om:  </a:t>
            </a:r>
          </a:p>
          <a:p>
            <a:r>
              <a:rPr lang="nl-NL" sz="1800" dirty="0">
                <a:effectLst/>
                <a:latin typeface="+mn-lt"/>
              </a:rPr>
              <a:t> </a:t>
            </a:r>
          </a:p>
          <a:p>
            <a:pPr marL="285750" indent="-285750">
              <a:buFont typeface="Arial" panose="020B0604020202020204" pitchFamily="34" charset="0"/>
              <a:buChar char="•"/>
            </a:pPr>
            <a:r>
              <a:rPr lang="nl-NL" sz="1800" b="1" dirty="0">
                <a:effectLst/>
                <a:latin typeface="+mn-lt"/>
              </a:rPr>
              <a:t>studenten op te leiden en helpen na te denken over het belang van onderwijs voor jongeren in een crisissituatie  </a:t>
            </a:r>
          </a:p>
          <a:p>
            <a:pPr marL="285750" indent="-285750">
              <a:buFont typeface="Arial" panose="020B0604020202020204" pitchFamily="34" charset="0"/>
              <a:buChar char="•"/>
            </a:pPr>
            <a:r>
              <a:rPr lang="nl-NL" sz="1800" b="1" dirty="0">
                <a:effectLst/>
                <a:latin typeface="+mn-lt"/>
              </a:rPr>
              <a:t>studenten aan te moedigen om hun creatieve vermogen in te zetten en hun mening te delen. </a:t>
            </a:r>
            <a:br>
              <a:rPr lang="en-GB" sz="1800" dirty="0">
                <a:latin typeface="+mn-lt"/>
                <a:cs typeface="Arial" panose="020B0604020202020204" pitchFamily="34" charset="0"/>
              </a:rPr>
            </a:br>
            <a:br>
              <a:rPr lang="en-GB" sz="1800" dirty="0">
                <a:latin typeface="+mn-lt"/>
                <a:cs typeface="Arial" panose="020B0604020202020204" pitchFamily="34" charset="0"/>
              </a:rPr>
            </a:br>
            <a:br>
              <a:rPr lang="en-GB" sz="1800" dirty="0">
                <a:latin typeface="+mn-lt"/>
                <a:cs typeface="Arial" panose="020B0604020202020204" pitchFamily="34" charset="0"/>
              </a:rPr>
            </a:br>
            <a:endParaRPr lang="en-GB" sz="1800"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5" y="5545155"/>
            <a:ext cx="5277854"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409566" y="5545155"/>
            <a:ext cx="5272013" cy="369332"/>
          </a:xfrm>
          <a:prstGeom prst="rect">
            <a:avLst/>
          </a:prstGeom>
          <a:noFill/>
        </p:spPr>
        <p:txBody>
          <a:bodyPr wrap="square">
            <a:spAutoFit/>
          </a:bodyPr>
          <a:lstStyle/>
          <a:p>
            <a:pPr algn="ctr"/>
            <a:r>
              <a:rPr lang="nl-NL" sz="1800" b="1" dirty="0">
                <a:latin typeface="+mn-lt"/>
                <a:cs typeface="Arial" panose="020B0604020202020204" pitchFamily="34" charset="0"/>
              </a:rPr>
              <a:t>Meer weten over hoe u dit kunt doen? Lees verder.</a:t>
            </a:r>
            <a:endParaRPr lang="fr-FR" dirty="0"/>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2. Waar gaat de campagne over?</a:t>
            </a:r>
            <a:endParaRPr lang="en-GB" sz="3500" b="1" dirty="0">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5" y="1272621"/>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nl-NL" sz="1800" dirty="0"/>
              <a:t>Education, No Matter What is een initiatief van het Directorate-General for European Civil Protection and Humanitarian Aid Operations (DG ECHO).    </a:t>
            </a:r>
          </a:p>
          <a:p>
            <a:endParaRPr lang="nl-NL" sz="1800" dirty="0"/>
          </a:p>
          <a:p>
            <a:pPr marL="285750" indent="-285750">
              <a:buFont typeface="Arial" panose="020B0604020202020204" pitchFamily="34" charset="0"/>
              <a:buChar char="•"/>
            </a:pPr>
            <a:r>
              <a:rPr lang="nl-NL" sz="1800" dirty="0"/>
              <a:t>Onderwijs is een grondrecht en een essentiële behoefte voor kinderen. Humanitaire crises over de hele wereld dreigen het onderwijs voor kinderen en jongeren te verstoren. Dit is onacceptabel. Het is van cruciaal belang hen een betere toekomst te bieden, hun volledige potentieel te ontwikkelen en hen uit te rusten met de vaardigheden en bescherming die ze nodig hebben om hun gevoel van normaliteit en veiligheid te herstellen. Onderwijs mag niet worden onderbroken, hoe ernstig de crisis ook is. Onderwijs is de motor van verandering: het is krachtig en essentieel. Onderwijs moet altijd mogelijk zijn, wat er ook gebeurt. Daarom investeert de EU in onderwijs in crisissituaties over de hele wereld. </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De campagne heeft tot doel studenten tussen de 16 en 30 jaar te helpen de positieve impact van door de EU gefinancierde onderwijsprojecten beter te begrijpen. En wil studenten stimuleren na te denken over de jongeren in getroffen gebieden, door middel van lange en korte documentaires, en de Education in Motion videowedstrijd. </a:t>
            </a:r>
            <a:br>
              <a:rPr lang="en-US" sz="1800" dirty="0"/>
            </a:br>
            <a:endParaRPr lang="en-GB" sz="1800" dirty="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6528"/>
            <a:ext cx="1113322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3. Wie zit er achter de campagne?</a:t>
            </a:r>
            <a:endParaRPr lang="en-GB" sz="3500" b="1"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2000" b="1" dirty="0"/>
              <a:t>DG ECHO </a:t>
            </a:r>
            <a:r>
              <a:rPr lang="nl-NL" sz="2000" dirty="0"/>
              <a:t>is een van de vele gespecialiseerde afdelingen van de Europese Commissie.  </a:t>
            </a:r>
          </a:p>
          <a:p>
            <a:endParaRPr lang="nl-NL" sz="2000" dirty="0"/>
          </a:p>
          <a:p>
            <a:pPr marL="342900" indent="-342900">
              <a:buFont typeface="Arial" panose="020B0604020202020204" pitchFamily="34" charset="0"/>
              <a:buChar char="•"/>
            </a:pPr>
            <a:r>
              <a:rPr lang="nl-NL" sz="2000" dirty="0"/>
              <a:t>Wanneer er zich een ramp of humanitaire noodsituatie voordoet, verleent DG ECHO hulp aan getroffen landen en bevolkingsgroepen.  </a:t>
            </a:r>
          </a:p>
          <a:p>
            <a:endParaRPr lang="nl-NL" sz="2000" dirty="0"/>
          </a:p>
          <a:p>
            <a:pPr marL="342900" indent="-342900">
              <a:buFont typeface="Arial" panose="020B0604020202020204" pitchFamily="34" charset="0"/>
              <a:buChar char="•"/>
            </a:pPr>
            <a:r>
              <a:rPr lang="nl-NL" sz="2000" dirty="0"/>
              <a:t>DG ECHO verleent hulp sinds 1992. Met een jaarlijks budget van meer dan 1 miljard Euro is de EU één van de grootste donoren van humanitaire hulp ter wereld.  </a:t>
            </a:r>
          </a:p>
          <a:p>
            <a:endParaRPr lang="nl-NL" sz="2000" dirty="0"/>
          </a:p>
          <a:p>
            <a:pPr marL="342900" indent="-342900">
              <a:buFont typeface="Arial" panose="020B0604020202020204" pitchFamily="34" charset="0"/>
              <a:buChar char="•"/>
            </a:pPr>
            <a:r>
              <a:rPr lang="nl-NL" sz="2000" dirty="0"/>
              <a:t>DG ECHO heeft de campagne #EducationNoMatterWhat in 2022-2023 gelanceerd om het bewustzijn te vergroten over wat de EU doet om ervoor te zorgen dat onderwijs wordt voorgezet tijdens humanitaire crises.</a:t>
            </a:r>
            <a:endParaRPr lang="en-GB" sz="2000" dirty="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7" y="983659"/>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nl-NL" sz="1800" dirty="0"/>
              <a:t>Onderwijs is een grondrecht, maar voor sommige jongeren in humanitaire noodsituaties is onderwijs een uitdaging. </a:t>
            </a:r>
          </a:p>
          <a:p>
            <a:endParaRPr lang="nl-NL" sz="1800" dirty="0"/>
          </a:p>
          <a:p>
            <a:pPr marL="285750" indent="-285750">
              <a:buFont typeface="Arial" panose="020B0604020202020204" pitchFamily="34" charset="0"/>
              <a:buChar char="•"/>
            </a:pPr>
            <a:r>
              <a:rPr lang="nl-NL" sz="1800" dirty="0"/>
              <a:t>De EU helpt jongeren in crisissituaties om terug te keren naar en te blijven in het onderwijs middels verschillende onderwijstrajecten. Met haar beleid inzake onderwijs in noodsituaties en langdurige crisissituaties wil de EU de impact van crises op  het leerproces van jongeren minimaliseren.  </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De EU ondersteunt leerkrachten en professoren met opleidingen, coaching en beschermingsacties De EU richt zich ook steeds meer op het beschermen van het onderwijs door het uitrollen van de Safe Schools Declaration. Deze zomoet zorgen voor veilige leeromgevingen met, waar nodig, koppelingen met gespecialiseerde kinderbeschermingsdiensten.  </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Opgeleide kinderen worden meer zelfredzaam en hebben een sterkere stem over kwesties die hen aangaan. Onderwijs is ook een van de beste instrumenten om te investeren in vrede, stabiliteit en economische groei. </a:t>
            </a:r>
          </a:p>
          <a:p>
            <a:pPr marL="285750" indent="-285750">
              <a:buFont typeface="Arial" panose="020B0604020202020204" pitchFamily="34" charset="0"/>
              <a:buChar char="•"/>
            </a:pPr>
            <a:endParaRPr lang="nl-NL" sz="1800" dirty="0"/>
          </a:p>
          <a:p>
            <a:pPr marL="285750" indent="-285750">
              <a:buFont typeface="Arial" panose="020B0604020202020204" pitchFamily="34" charset="0"/>
              <a:buChar char="•"/>
            </a:pPr>
            <a:r>
              <a:rPr lang="nl-NL" sz="1800" dirty="0"/>
              <a:t>Bijna 12 miljoen kinderen hebben geprofiteerd van door de EU gefinancierde projecten voor onderwijs in noodsituaties. </a:t>
            </a:r>
            <a:br>
              <a:rPr lang="en-GB" sz="1800" dirty="0"/>
            </a:br>
            <a:endParaRPr lang="en-GB" sz="18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0" y="214292"/>
            <a:ext cx="352123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4. Hoe ondersteunt de EU onderwijs in het kader van humanitaire hulp?</a:t>
            </a:r>
            <a:endParaRPr lang="en-GB" sz="3500" b="1" dirty="0">
              <a:solidFill>
                <a:srgbClr val="FFFFFF"/>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l-NL" sz="2000" b="1" dirty="0"/>
              <a:t>Ontdek </a:t>
            </a:r>
            <a:r>
              <a:rPr lang="nl-NL" sz="2000" dirty="0"/>
              <a:t>en bekijk samen met uw studenten de verhalen van </a:t>
            </a:r>
            <a:r>
              <a:rPr lang="nl-NL" sz="2000" b="1" dirty="0"/>
              <a:t>Marie, Hanan en Sonia</a:t>
            </a:r>
            <a:r>
              <a:rPr lang="nl-NL" sz="2000" dirty="0"/>
              <a:t>. Drie jonge meiden uit Burkina Faso, Oekraïne en Syrië die hun recht op onderwijs opeisen, no matter what (te downloaden via de toolkit).  </a:t>
            </a:r>
          </a:p>
          <a:p>
            <a:endParaRPr lang="nl-NL" sz="2000" dirty="0"/>
          </a:p>
          <a:p>
            <a:pPr marL="342900" indent="-342900">
              <a:buFont typeface="Arial" panose="020B0604020202020204" pitchFamily="34" charset="0"/>
              <a:buChar char="•"/>
            </a:pPr>
            <a:r>
              <a:rPr lang="nl-NL" sz="2000" b="1" dirty="0"/>
              <a:t>Laat uw studenten nadenken</a:t>
            </a:r>
            <a:r>
              <a:rPr lang="nl-NL" sz="2000" dirty="0"/>
              <a:t> over wat dit voor hen zou betekenen en moedig hen aan om deel te nemen aan de videowedstrijd Education in Motion (24 januari tot 12 februari 2023). </a:t>
            </a:r>
          </a:p>
          <a:p>
            <a:endParaRPr lang="nl-NL" sz="2000" dirty="0"/>
          </a:p>
          <a:p>
            <a:pPr marL="342900" indent="-342900">
              <a:buFont typeface="Arial" panose="020B0604020202020204" pitchFamily="34" charset="0"/>
              <a:buChar char="•"/>
            </a:pPr>
            <a:r>
              <a:rPr lang="nl-NL" sz="2000" b="1" dirty="0"/>
              <a:t>Organiseer een vertoning van de documentaire bij uw onderwijsinstelling over #EducationNoMatterWhat </a:t>
            </a:r>
            <a:r>
              <a:rPr lang="nl-NL" sz="2000" dirty="0"/>
              <a:t>in Oekraïne en bespreek deze met uw studenten (medio april tot december 2023). </a:t>
            </a:r>
            <a:endParaRPr lang="en-GB" sz="20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5. Hoe kunnen leerkrachten deelnemen aan de campagne? </a:t>
            </a:r>
            <a:endParaRPr lang="en-GB" sz="3500" b="1" dirty="0">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t>Studenten tussen de 18 en 24 </a:t>
            </a:r>
            <a:r>
              <a:rPr lang="nl-NL" sz="2000" b="1" dirty="0"/>
              <a:t>kunnen meedoen aan de videowedstrijd Education in Motion. Deze wedstrijd is in samenwerking met VICE World News georganiseerd. </a:t>
            </a:r>
          </a:p>
          <a:p>
            <a:r>
              <a:rPr lang="nl-NL" sz="2000" dirty="0"/>
              <a:t> </a:t>
            </a:r>
          </a:p>
          <a:p>
            <a:r>
              <a:rPr lang="nl-NL" sz="2000" dirty="0"/>
              <a:t>Studenten kunnen hun creativiteit uiten en een korte video pitch van maximaal 60 seconden inleveren waarin zij: </a:t>
            </a:r>
          </a:p>
          <a:p>
            <a:r>
              <a:rPr lang="nl-NL" sz="2000" dirty="0"/>
              <a:t> </a:t>
            </a:r>
          </a:p>
          <a:p>
            <a:pPr marL="342900" indent="-342900">
              <a:buFont typeface="Arial" panose="020B0604020202020204" pitchFamily="34" charset="0"/>
              <a:buChar char="•"/>
            </a:pPr>
            <a:r>
              <a:rPr lang="nl-NL" sz="2000" dirty="0"/>
              <a:t>hun persoonlijke kijk uitleggen op Education, No Matter What, in een humanitaire context </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hun filmidee pitchen – waar gaat de documentaire over? </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de jury overtuigen waarom dit bijzondere verhaal verteld moet worden. </a:t>
            </a:r>
            <a:endParaRPr lang="en-GB" sz="2000" dirty="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6. Hoe kunnen studenten deelnemen aan de campagne?</a:t>
            </a:r>
            <a:endParaRPr lang="en-GB" sz="3500" b="1" dirty="0">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403725" y="5182752"/>
            <a:ext cx="5317324" cy="6675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3" y="1675248"/>
            <a:ext cx="7579729" cy="439553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b="1" dirty="0"/>
              <a:t>Over de videowedstrijd Education in Motion: </a:t>
            </a:r>
          </a:p>
          <a:p>
            <a:r>
              <a:rPr lang="nl-NL" sz="2000" b="1" dirty="0"/>
              <a:t> </a:t>
            </a:r>
          </a:p>
          <a:p>
            <a:pPr marL="342900" indent="-342900">
              <a:buFont typeface="Arial" panose="020B0604020202020204" pitchFamily="34" charset="0"/>
              <a:buChar char="•"/>
            </a:pPr>
            <a:r>
              <a:rPr lang="nl-NL" sz="2000" dirty="0"/>
              <a:t>een vakjury selecteert de 10 beste pitches en nodigt deze studenten uit een synopsis te schrijven </a:t>
            </a:r>
          </a:p>
          <a:p>
            <a:pPr marL="342900" indent="-342900">
              <a:buFont typeface="Arial" panose="020B0604020202020204" pitchFamily="34" charset="0"/>
              <a:buChar char="•"/>
            </a:pPr>
            <a:r>
              <a:rPr lang="nl-NL" sz="2000" dirty="0"/>
              <a:t>een jury bestaande uit professionals uit de media-, creatieve-, journalistiek en filmindustrie zal de inzendingen beoordelen en een winnaar selecteren  </a:t>
            </a:r>
          </a:p>
          <a:p>
            <a:pPr marL="342900" indent="-342900">
              <a:buFont typeface="Arial" panose="020B0604020202020204" pitchFamily="34" charset="0"/>
              <a:buChar char="•"/>
            </a:pPr>
            <a:r>
              <a:rPr lang="nl-NL" sz="2000" dirty="0"/>
              <a:t>de winnaar krijgt de kans samen met VICE zijn/haar eigen, originele idee uit te werken tot een korte documentaire van 5-10 minuten.</a:t>
            </a:r>
            <a:br>
              <a:rPr lang="en-GB" sz="2000" dirty="0"/>
            </a:br>
            <a:endParaRPr lang="en-GB" sz="2000" dirty="0"/>
          </a:p>
          <a:p>
            <a:endParaRPr lang="en-GB" sz="2000" dirty="0"/>
          </a:p>
          <a:p>
            <a:br>
              <a:rPr lang="en-GB" sz="2000" dirty="0"/>
            </a:br>
            <a:endParaRPr lang="en-GB" sz="2000" dirty="0"/>
          </a:p>
          <a:p>
            <a:r>
              <a:rPr lang="nl-NL" sz="2000" dirty="0"/>
              <a:t>Ga voor de volledige voorwaarden naar</a:t>
            </a:r>
            <a:r>
              <a:rPr lang="en-GB" sz="2000" dirty="0">
                <a:ea typeface="+mj-lt"/>
                <a:cs typeface="+mj-lt"/>
              </a:rPr>
              <a:t>http://eueducationinmotion.vice.com/</a:t>
            </a:r>
            <a:endParaRPr lang="en-GB" sz="20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500" b="1" dirty="0">
                <a:solidFill>
                  <a:srgbClr val="FFFFFF"/>
                </a:solidFill>
                <a:latin typeface="Calibri" panose="020F0502020204030204" pitchFamily="34" charset="0"/>
                <a:cs typeface="Calibri" panose="020F0502020204030204" pitchFamily="34" charset="0"/>
              </a:rPr>
              <a:t>6. Hoe kunnen studenten deelnemen aan de campagne? </a:t>
            </a:r>
            <a:endParaRPr lang="en-GB" sz="3500" b="1" dirty="0">
              <a:solidFill>
                <a:srgbClr val="FFFFFF"/>
              </a:solidFill>
              <a:latin typeface="Calibri" panose="020F0502020204030204" pitchFamily="34" charset="0"/>
              <a:cs typeface="Calibri" panose="020F0502020204030204" pitchFamily="34" charset="0"/>
            </a:endParaRP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Een nieuw document maken." ma:contentTypeScope="" ma:versionID="c621633418315e3d31810fd89f279ee6">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ce941a9738e27c89fe4ae2d49b6655a"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3C944B-5DF9-47EA-83B7-D1BBA63D45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0f4067-7b78-49bd-a14a-92bd03077615"/>
    <ds:schemaRef ds:uri="647099fc-9972-4a79-909d-1948d6d47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F5D640-135D-43A5-83FD-74EC80EDCCAE}">
  <ds:schemaRefs>
    <ds:schemaRef ds:uri="http://schemas.microsoft.com/office/2006/metadata/properties"/>
    <ds:schemaRef ds:uri="http://schemas.microsoft.com/office/2006/documentManagement/types"/>
    <ds:schemaRef ds:uri="530f4067-7b78-49bd-a14a-92bd03077615"/>
    <ds:schemaRef ds:uri="http://www.w3.org/XML/1998/namespace"/>
    <ds:schemaRef ds:uri="http://purl.org/dc/terms/"/>
    <ds:schemaRef ds:uri="http://purl.org/dc/elements/1.1/"/>
    <ds:schemaRef ds:uri="647099fc-9972-4a79-909d-1948d6d47905"/>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B6F5BF25-A526-4268-B1C6-51BF4EA122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1119</Words>
  <Application>Microsoft Office PowerPoint</Application>
  <PresentationFormat>Widescreen</PresentationFormat>
  <Paragraphs>83</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lastModifiedBy>Demerouti, Sofia</cp:lastModifiedBy>
  <cp:revision>16</cp:revision>
  <dcterms:created xsi:type="dcterms:W3CDTF">2022-12-21T17:12:52Z</dcterms:created>
  <dcterms:modified xsi:type="dcterms:W3CDTF">2023-01-18T09:38:20Z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